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33" r:id="rId1"/>
  </p:sldMasterIdLst>
  <p:notesMasterIdLst>
    <p:notesMasterId r:id="rId20"/>
  </p:notesMasterIdLst>
  <p:sldIdLst>
    <p:sldId id="264" r:id="rId2"/>
    <p:sldId id="299" r:id="rId3"/>
    <p:sldId id="301" r:id="rId4"/>
    <p:sldId id="257" r:id="rId5"/>
    <p:sldId id="294" r:id="rId6"/>
    <p:sldId id="272" r:id="rId7"/>
    <p:sldId id="274" r:id="rId8"/>
    <p:sldId id="276" r:id="rId9"/>
    <p:sldId id="296" r:id="rId10"/>
    <p:sldId id="297" r:id="rId11"/>
    <p:sldId id="298" r:id="rId12"/>
    <p:sldId id="278" r:id="rId13"/>
    <p:sldId id="268" r:id="rId14"/>
    <p:sldId id="295" r:id="rId15"/>
    <p:sldId id="270" r:id="rId16"/>
    <p:sldId id="302" r:id="rId17"/>
    <p:sldId id="277" r:id="rId18"/>
    <p:sldId id="265" r:id="rId1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A3A8"/>
    <a:srgbClr val="2E5D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1464" y="62"/>
      </p:cViewPr>
      <p:guideLst>
        <p:guide orient="horz" pos="2160"/>
        <p:guide pos="28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7671242964325216"/>
          <c:y val="0.26227398842939253"/>
          <c:w val="0.21787564817487898"/>
          <c:h val="0.718555420340787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7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7671242964325216"/>
          <c:y val="0.26227398842939253"/>
          <c:w val="0.21787564817487898"/>
          <c:h val="0.718555420340787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7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7671242964325216"/>
          <c:y val="0.26227398842939253"/>
          <c:w val="0.21787564817487898"/>
          <c:h val="0.718555420340787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7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0189E3-6EE7-441B-832A-36C8777831A2}" type="datetimeFigureOut">
              <a:rPr lang="zh-CN" altLang="en-US" smtClean="0"/>
              <a:t>2017/12/7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8ED43F-A840-4309-8CD3-3E123CEAF4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370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每个坐标处的灰度值，代表此点的高度。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ED43F-A840-4309-8CD3-3E123CEAF44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397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ED43F-A840-4309-8CD3-3E123CEAF44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3433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432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6199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9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053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0C874-BD57-4262-8BAB-4B78BF46517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900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611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1AFC-6673-4FC1-8ED1-7F1A4D546E67}" type="datetimeFigureOut">
              <a:rPr lang="zh-CN" altLang="en-US" smtClean="0"/>
              <a:t>2017/12/7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D8BB-E3C9-46DF-9B94-1AF8F33E9E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634297"/>
      </p:ext>
    </p:extLst>
  </p:cSld>
  <p:clrMapOvr>
    <a:masterClrMapping/>
  </p:clrMapOvr>
  <p:transition spd="slow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1AFC-6673-4FC1-8ED1-7F1A4D546E67}" type="datetimeFigureOut">
              <a:rPr lang="zh-CN" altLang="en-US" smtClean="0"/>
              <a:t>2017/12/7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D8BB-E3C9-46DF-9B94-1AF8F33E9E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7702807"/>
      </p:ext>
    </p:extLst>
  </p:cSld>
  <p:clrMapOvr>
    <a:masterClrMapping/>
  </p:clrMapOvr>
  <p:transition spd="slow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1AFC-6673-4FC1-8ED1-7F1A4D546E67}" type="datetimeFigureOut">
              <a:rPr lang="zh-CN" altLang="en-US" smtClean="0"/>
              <a:t>2017/12/7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D8BB-E3C9-46DF-9B94-1AF8F33E9E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24094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635112"/>
      </p:ext>
    </p:extLst>
  </p:cSld>
  <p:clrMapOvr>
    <a:masterClrMapping/>
  </p:clrMapOvr>
  <p:transition spd="slow">
    <p:randomBar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2556892"/>
      </p:ext>
    </p:extLst>
  </p:cSld>
  <p:clrMapOvr>
    <a:masterClrMapping/>
  </p:clrMapOvr>
  <p:transition spd="slow">
    <p:randomBar dir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randomBar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randomBar dir="vert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randomBar dir="vert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randomBar dir="vert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randomBar dir="vert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1AFC-6673-4FC1-8ED1-7F1A4D546E67}" type="datetimeFigureOut">
              <a:rPr lang="zh-CN" altLang="en-US" smtClean="0"/>
              <a:t>2017/12/7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D8BB-E3C9-46DF-9B94-1AF8F33E9E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478296"/>
      </p:ext>
    </p:extLst>
  </p:cSld>
  <p:clrMapOvr>
    <a:masterClrMapping/>
  </p:clrMapOvr>
  <p:transition spd="slow">
    <p:randomBar dir="vert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1AFC-6673-4FC1-8ED1-7F1A4D546E67}" type="datetimeFigureOut">
              <a:rPr lang="zh-CN" altLang="en-US" smtClean="0"/>
              <a:t>2017/12/7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D8BB-E3C9-46DF-9B94-1AF8F33E9E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867880"/>
      </p:ext>
    </p:extLst>
  </p:cSld>
  <p:clrMapOvr>
    <a:masterClrMapping/>
  </p:clrMapOvr>
  <p:transition spd="slow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1AFC-6673-4FC1-8ED1-7F1A4D546E67}" type="datetimeFigureOut">
              <a:rPr lang="zh-CN" altLang="en-US" smtClean="0"/>
              <a:t>2017/12/7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D8BB-E3C9-46DF-9B94-1AF8F33E9E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3687543"/>
      </p:ext>
    </p:extLst>
  </p:cSld>
  <p:clrMapOvr>
    <a:masterClrMapping/>
  </p:clrMapOvr>
  <p:transition spd="slow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1AFC-6673-4FC1-8ED1-7F1A4D546E67}" type="datetimeFigureOut">
              <a:rPr lang="zh-CN" altLang="en-US" smtClean="0"/>
              <a:t>2017/12/7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D8BB-E3C9-46DF-9B94-1AF8F33E9E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014766"/>
      </p:ext>
    </p:extLst>
  </p:cSld>
  <p:clrMapOvr>
    <a:masterClrMapping/>
  </p:clrMapOvr>
  <p:transition spd="slow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1AFC-6673-4FC1-8ED1-7F1A4D546E67}" type="datetimeFigureOut">
              <a:rPr lang="zh-CN" altLang="en-US" smtClean="0"/>
              <a:t>2017/12/7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D8BB-E3C9-46DF-9B94-1AF8F33E9E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319655"/>
      </p:ext>
    </p:extLst>
  </p:cSld>
  <p:clrMapOvr>
    <a:masterClrMapping/>
  </p:clrMapOvr>
  <p:transition spd="slow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1AFC-6673-4FC1-8ED1-7F1A4D546E67}" type="datetimeFigureOut">
              <a:rPr lang="zh-CN" altLang="en-US" smtClean="0"/>
              <a:t>2017/12/7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D8BB-E3C9-46DF-9B94-1AF8F33E9E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966829"/>
      </p:ext>
    </p:extLst>
  </p:cSld>
  <p:clrMapOvr>
    <a:masterClrMapping/>
  </p:clrMapOvr>
  <p:transition spd="slow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1AFC-6673-4FC1-8ED1-7F1A4D546E67}" type="datetimeFigureOut">
              <a:rPr lang="zh-CN" altLang="en-US" smtClean="0"/>
              <a:t>2017/12/7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D8BB-E3C9-46DF-9B94-1AF8F33E9E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392065"/>
      </p:ext>
    </p:extLst>
  </p:cSld>
  <p:clrMapOvr>
    <a:masterClrMapping/>
  </p:clrMapOvr>
  <p:transition spd="slow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1AFC-6673-4FC1-8ED1-7F1A4D546E67}" type="datetimeFigureOut">
              <a:rPr lang="zh-CN" altLang="en-US" smtClean="0"/>
              <a:t>2017/12/7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D8BB-E3C9-46DF-9B94-1AF8F33E9E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704740"/>
      </p:ext>
    </p:extLst>
  </p:cSld>
  <p:clrMapOvr>
    <a:masterClrMapping/>
  </p:clrMapOvr>
  <p:transition spd="slow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B1AFC-6673-4FC1-8ED1-7F1A4D546E67}" type="datetimeFigureOut">
              <a:rPr lang="zh-CN" altLang="en-US" smtClean="0"/>
              <a:t>2017/12/7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6FD8BB-E3C9-46DF-9B94-1AF8F33E9E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655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7" r:id="rId19"/>
    <p:sldLayoutId id="2147483668" r:id="rId20"/>
  </p:sldLayoutIdLst>
  <p:transition spd="slow">
    <p:randomBar dir="vert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jpe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chart" Target="../charts/chart3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文框 6"/>
          <p:cNvSpPr/>
          <p:nvPr/>
        </p:nvSpPr>
        <p:spPr>
          <a:xfrm>
            <a:off x="218947" y="1374558"/>
            <a:ext cx="8706103" cy="2578881"/>
          </a:xfrm>
          <a:prstGeom prst="frame">
            <a:avLst>
              <a:gd name="adj1" fmla="val 24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98"/>
          <a:stretch>
            <a:fillRect/>
          </a:stretch>
        </p:blipFill>
        <p:spPr>
          <a:xfrm rot="5400000">
            <a:off x="1020544" y="-687129"/>
            <a:ext cx="6080793" cy="76048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69204" y="1668467"/>
            <a:ext cx="86055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/>
              <a:t>地形可视化与编辑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1041">
            <a:off x="26573" y="2526515"/>
            <a:ext cx="3123449" cy="2771127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713916" y="4634390"/>
            <a:ext cx="171616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zh-CN" altLang="en-US" sz="2400" dirty="0">
              <a:latin typeface="Impact" panose="020B0806030902050204" pitchFamily="34" charset="0"/>
              <a:ea typeface="方正兰亭粗黑简体" panose="02000000000000000000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80417" y="4620290"/>
            <a:ext cx="55610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               </a:t>
            </a:r>
            <a:r>
              <a:rPr lang="zh-CN" altLang="en-US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计创</a:t>
            </a:r>
            <a:r>
              <a:rPr lang="en-US" altLang="zh-CN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15</a:t>
            </a:r>
            <a:r>
              <a:rPr lang="zh-CN" altLang="en-US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          要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曙</a:t>
            </a:r>
            <a:r>
              <a:rPr lang="zh-CN" altLang="en-US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丽      </a:t>
            </a:r>
            <a:r>
              <a:rPr lang="en-US" altLang="zh-CN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151002619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38413" y="2731817"/>
            <a:ext cx="8605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/>
              <a:t>计算机图形学课程</a:t>
            </a:r>
            <a:r>
              <a:rPr lang="zh-CN" altLang="en-US" sz="3200" b="1" dirty="0" smtClean="0"/>
              <a:t>设计结题报告 </a:t>
            </a:r>
            <a:endParaRPr lang="zh-CN" altLang="en-US" sz="3200" b="1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图片 7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38947">
            <a:off x="-689948" y="1018059"/>
            <a:ext cx="7736107" cy="6927508"/>
          </a:xfrm>
          <a:prstGeom prst="rect">
            <a:avLst/>
          </a:prstGeom>
        </p:spPr>
      </p:pic>
      <p:cxnSp>
        <p:nvCxnSpPr>
          <p:cNvPr id="72" name="直接连接符 71"/>
          <p:cNvCxnSpPr>
            <a:stCxn id="64" idx="1"/>
            <a:endCxn id="64" idx="3"/>
          </p:cNvCxnSpPr>
          <p:nvPr/>
        </p:nvCxnSpPr>
        <p:spPr>
          <a:xfrm>
            <a:off x="123737" y="3342494"/>
            <a:ext cx="8929984" cy="0"/>
          </a:xfrm>
          <a:prstGeom prst="line">
            <a:avLst/>
          </a:prstGeom>
          <a:ln>
            <a:solidFill>
              <a:srgbClr val="DBE1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234303" y="313554"/>
            <a:ext cx="4739473" cy="1200863"/>
            <a:chOff x="-259891" y="-1"/>
            <a:chExt cx="4739473" cy="1200863"/>
          </a:xfrm>
        </p:grpSpPr>
        <p:sp>
          <p:nvSpPr>
            <p:cNvPr id="18" name="图文框 17"/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1091876" y="138766"/>
              <a:ext cx="338770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b="1" dirty="0" smtClean="0">
                  <a:latin typeface="Impact" panose="020B0806030902050204" pitchFamily="34" charset="0"/>
                </a:rPr>
                <a:t>添加光照</a:t>
              </a:r>
              <a:endParaRPr lang="zh-CN" altLang="en-US" sz="5400" b="1" dirty="0">
                <a:latin typeface="Impact" panose="020B0806030902050204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06744" y="2080298"/>
            <a:ext cx="29958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   根据</a:t>
            </a:r>
            <a:r>
              <a:rPr lang="zh-CN" altLang="en-US" dirty="0"/>
              <a:t>光的反射定律，由光的入射方向和入射点的法线就可以得到光的出射方向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         因此</a:t>
            </a:r>
            <a:r>
              <a:rPr lang="zh-CN" altLang="en-US" dirty="0"/>
              <a:t>，对于指定的物体，在指定了光源后，即可计算出光的反射方向</a:t>
            </a:r>
            <a:r>
              <a:rPr lang="zh-CN" altLang="en-US" dirty="0" smtClean="0"/>
              <a:t>，进而</a:t>
            </a:r>
            <a:r>
              <a:rPr lang="zh-CN" altLang="en-US" dirty="0"/>
              <a:t>计算出光照效果的画面。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705827" y="1382257"/>
            <a:ext cx="5522217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float aa = 0.2, </a:t>
            </a:r>
            <a:r>
              <a:rPr lang="en-US" altLang="zh-CN" dirty="0" err="1"/>
              <a:t>dd</a:t>
            </a:r>
            <a:r>
              <a:rPr lang="en-US" altLang="zh-CN" dirty="0"/>
              <a:t> = 0.8, </a:t>
            </a:r>
            <a:r>
              <a:rPr lang="en-US" altLang="zh-CN" dirty="0" err="1"/>
              <a:t>ss</a:t>
            </a:r>
            <a:r>
              <a:rPr lang="en-US" altLang="zh-CN" dirty="0"/>
              <a:t> = 0.2;</a:t>
            </a:r>
          </a:p>
          <a:p>
            <a:r>
              <a:rPr lang="en-US" altLang="zh-CN" dirty="0" err="1"/>
              <a:t>GLfloat</a:t>
            </a:r>
            <a:r>
              <a:rPr lang="en-US" altLang="zh-CN" dirty="0"/>
              <a:t> ambient[] = { aa, aa, aa, 1.0 };</a:t>
            </a:r>
          </a:p>
          <a:p>
            <a:r>
              <a:rPr lang="en-US" altLang="zh-CN" dirty="0" err="1"/>
              <a:t>GLfloat</a:t>
            </a:r>
            <a:r>
              <a:rPr lang="en-US" altLang="zh-CN" dirty="0"/>
              <a:t> diffuse[] = { </a:t>
            </a:r>
            <a:r>
              <a:rPr lang="en-US" altLang="zh-CN" dirty="0" err="1"/>
              <a:t>dd</a:t>
            </a:r>
            <a:r>
              <a:rPr lang="en-US" altLang="zh-CN" dirty="0"/>
              <a:t>, </a:t>
            </a:r>
            <a:r>
              <a:rPr lang="en-US" altLang="zh-CN" dirty="0" err="1"/>
              <a:t>dd</a:t>
            </a:r>
            <a:r>
              <a:rPr lang="en-US" altLang="zh-CN" dirty="0"/>
              <a:t>, </a:t>
            </a:r>
            <a:r>
              <a:rPr lang="en-US" altLang="zh-CN" dirty="0" err="1"/>
              <a:t>dd</a:t>
            </a:r>
            <a:r>
              <a:rPr lang="en-US" altLang="zh-CN" dirty="0"/>
              <a:t>, 1.0 };</a:t>
            </a:r>
          </a:p>
          <a:p>
            <a:r>
              <a:rPr lang="en-US" altLang="zh-CN" dirty="0" err="1"/>
              <a:t>GLfloat</a:t>
            </a:r>
            <a:r>
              <a:rPr lang="en-US" altLang="zh-CN" dirty="0"/>
              <a:t> specular[] = { </a:t>
            </a:r>
            <a:r>
              <a:rPr lang="en-US" altLang="zh-CN" dirty="0" err="1"/>
              <a:t>ss</a:t>
            </a:r>
            <a:r>
              <a:rPr lang="en-US" altLang="zh-CN" dirty="0"/>
              <a:t>, </a:t>
            </a:r>
            <a:r>
              <a:rPr lang="en-US" altLang="zh-CN" dirty="0" err="1"/>
              <a:t>ss</a:t>
            </a:r>
            <a:r>
              <a:rPr lang="en-US" altLang="zh-CN" dirty="0"/>
              <a:t>, </a:t>
            </a:r>
            <a:r>
              <a:rPr lang="en-US" altLang="zh-CN" dirty="0" err="1"/>
              <a:t>ss</a:t>
            </a:r>
            <a:r>
              <a:rPr lang="en-US" altLang="zh-CN" dirty="0"/>
              <a:t>, 1.0 };</a:t>
            </a:r>
          </a:p>
          <a:p>
            <a:r>
              <a:rPr lang="en-US" altLang="zh-CN" dirty="0" err="1"/>
              <a:t>GLfloat</a:t>
            </a:r>
            <a:r>
              <a:rPr lang="en-US" altLang="zh-CN" dirty="0"/>
              <a:t> position[] = { 0.0, 20.0, 20.0, 1.0 };</a:t>
            </a:r>
          </a:p>
          <a:p>
            <a:endParaRPr lang="zh-CN" altLang="en-US" dirty="0"/>
          </a:p>
          <a:p>
            <a:r>
              <a:rPr lang="en-US" altLang="zh-CN" dirty="0" err="1"/>
              <a:t>glShadeModel</a:t>
            </a:r>
            <a:r>
              <a:rPr lang="en-US" altLang="zh-CN" dirty="0"/>
              <a:t>(GL_SMOOTH);</a:t>
            </a:r>
          </a:p>
          <a:p>
            <a:endParaRPr lang="zh-CN" altLang="en-US" dirty="0"/>
          </a:p>
          <a:p>
            <a:r>
              <a:rPr lang="en-US" altLang="zh-CN" dirty="0" err="1"/>
              <a:t>glLightfv</a:t>
            </a:r>
            <a:r>
              <a:rPr lang="en-US" altLang="zh-CN" dirty="0"/>
              <a:t>(GL_LIGHT0, GL_AMBIENT, ambient);</a:t>
            </a:r>
          </a:p>
          <a:p>
            <a:r>
              <a:rPr lang="en-US" altLang="zh-CN" dirty="0" err="1"/>
              <a:t>glLightfv</a:t>
            </a:r>
            <a:r>
              <a:rPr lang="en-US" altLang="zh-CN" dirty="0"/>
              <a:t>(GL_LIGHT0, GL_DIFFUSE, diffuse);</a:t>
            </a:r>
          </a:p>
          <a:p>
            <a:r>
              <a:rPr lang="en-US" altLang="zh-CN" dirty="0" err="1"/>
              <a:t>glLightfv</a:t>
            </a:r>
            <a:r>
              <a:rPr lang="en-US" altLang="zh-CN" dirty="0"/>
              <a:t>(GL_LIGHT0, GL_SPECULAR, specular);</a:t>
            </a:r>
          </a:p>
          <a:p>
            <a:r>
              <a:rPr lang="en-US" altLang="zh-CN" dirty="0" err="1"/>
              <a:t>glLightfv</a:t>
            </a:r>
            <a:r>
              <a:rPr lang="en-US" altLang="zh-CN" dirty="0"/>
              <a:t>(GL_LIGHT0, GL_POSITION, position);</a:t>
            </a:r>
          </a:p>
          <a:p>
            <a:endParaRPr lang="zh-CN" altLang="en-US" dirty="0"/>
          </a:p>
          <a:p>
            <a:r>
              <a:rPr lang="en-US" altLang="zh-CN" dirty="0" err="1"/>
              <a:t>glLightModeli</a:t>
            </a:r>
            <a:r>
              <a:rPr lang="en-US" altLang="zh-CN" dirty="0"/>
              <a:t>(GL_LIGHT_MODEL_LOCAL_VIEWER, false);</a:t>
            </a:r>
          </a:p>
          <a:p>
            <a:r>
              <a:rPr lang="en-US" altLang="zh-CN" dirty="0" err="1"/>
              <a:t>glLightModeli</a:t>
            </a:r>
            <a:r>
              <a:rPr lang="en-US" altLang="zh-CN" dirty="0"/>
              <a:t>(GL_LIGHT_MODEL_TWO_SIDE, false);</a:t>
            </a:r>
          </a:p>
          <a:p>
            <a:endParaRPr lang="zh-CN" altLang="en-US" dirty="0"/>
          </a:p>
          <a:p>
            <a:r>
              <a:rPr lang="en-US" altLang="zh-CN" dirty="0" err="1"/>
              <a:t>glEnable</a:t>
            </a:r>
            <a:r>
              <a:rPr lang="en-US" altLang="zh-CN" dirty="0"/>
              <a:t>(GL_LIGHTING);</a:t>
            </a:r>
          </a:p>
          <a:p>
            <a:r>
              <a:rPr lang="en-US" altLang="zh-CN" dirty="0" err="1"/>
              <a:t>glEnable</a:t>
            </a:r>
            <a:r>
              <a:rPr lang="en-US" altLang="zh-CN" dirty="0"/>
              <a:t>(GL_LIGHT0);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808116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57742">
            <a:off x="762652" y="-3265630"/>
            <a:ext cx="7736107" cy="6927508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38947">
            <a:off x="720676" y="851006"/>
            <a:ext cx="7736107" cy="692750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555" y="2286000"/>
            <a:ext cx="8162347" cy="4272189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269472" y="471816"/>
            <a:ext cx="4739473" cy="1200863"/>
            <a:chOff x="-259891" y="-1"/>
            <a:chExt cx="4739473" cy="1200863"/>
          </a:xfrm>
        </p:grpSpPr>
        <p:sp>
          <p:nvSpPr>
            <p:cNvPr id="16" name="图文框 15"/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1091876" y="138766"/>
              <a:ext cx="338770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b="1" dirty="0" smtClean="0">
                  <a:latin typeface="Impact" panose="020B0806030902050204" pitchFamily="34" charset="0"/>
                </a:rPr>
                <a:t>光照效果</a:t>
              </a:r>
              <a:endParaRPr lang="zh-CN" altLang="en-US" sz="5400" b="1" dirty="0"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017140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5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1480" y="1288355"/>
            <a:ext cx="7736107" cy="6927508"/>
          </a:xfrm>
          <a:prstGeom prst="rect">
            <a:avLst/>
          </a:prstGeom>
        </p:spPr>
      </p:pic>
      <p:grpSp>
        <p:nvGrpSpPr>
          <p:cNvPr id="48" name="组合 47"/>
          <p:cNvGrpSpPr/>
          <p:nvPr/>
        </p:nvGrpSpPr>
        <p:grpSpPr>
          <a:xfrm>
            <a:off x="123093" y="218799"/>
            <a:ext cx="1501840" cy="1200863"/>
            <a:chOff x="-259891" y="-1"/>
            <a:chExt cx="1501840" cy="1200863"/>
          </a:xfrm>
        </p:grpSpPr>
        <p:sp>
          <p:nvSpPr>
            <p:cNvPr id="49" name="图文框 48"/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50" name="图片 4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51" name="文本框 50"/>
            <p:cNvSpPr txBox="1"/>
            <p:nvPr/>
          </p:nvSpPr>
          <p:spPr>
            <a:xfrm>
              <a:off x="353201" y="383933"/>
              <a:ext cx="6550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3200" dirty="0">
                <a:latin typeface="Impact" panose="020B0806030902050204" pitchFamily="3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624933" y="375869"/>
            <a:ext cx="7447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spc="400" dirty="0" smtClean="0">
                <a:latin typeface="+mn-ea"/>
              </a:rPr>
              <a:t>纹理合成</a:t>
            </a:r>
            <a:endParaRPr lang="zh-CN" altLang="en-US" sz="5400" b="1" spc="400" dirty="0">
              <a:latin typeface="+mn-ea"/>
            </a:endParaRPr>
          </a:p>
        </p:txBody>
      </p:sp>
      <p:sp>
        <p:nvSpPr>
          <p:cNvPr id="11" name="AutoShape 1"/>
          <p:cNvSpPr/>
          <p:nvPr/>
        </p:nvSpPr>
        <p:spPr bwMode="auto">
          <a:xfrm>
            <a:off x="-1" y="1775000"/>
            <a:ext cx="6419849" cy="4216719"/>
          </a:xfrm>
          <a:prstGeom prst="roundRect">
            <a:avLst>
              <a:gd name="adj" fmla="val 1292"/>
            </a:avLst>
          </a:prstGeom>
          <a:solidFill>
            <a:schemeClr val="bg1"/>
          </a:solidFill>
          <a:ln w="25400" cap="flat">
            <a:solidFill>
              <a:srgbClr val="F3A3A8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254000" dist="114299" dir="5340024" algn="ctr" rotWithShape="0">
              <a:schemeClr val="bg2">
                <a:alpha val="39000"/>
              </a:schemeClr>
            </a:outerShdw>
          </a:effectLst>
        </p:spPr>
        <p:txBody>
          <a:bodyPr lIns="0" tIns="0" rIns="0" bIns="0"/>
          <a:lstStyle/>
          <a:p>
            <a:endParaRPr lang="id-ID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5" y="2005859"/>
            <a:ext cx="3033549" cy="2441728"/>
          </a:xfrm>
          <a:prstGeom prst="rect">
            <a:avLst/>
          </a:prstGeom>
        </p:spPr>
      </p:pic>
      <p:sp>
        <p:nvSpPr>
          <p:cNvPr id="13" name="Shape 6709"/>
          <p:cNvSpPr/>
          <p:nvPr/>
        </p:nvSpPr>
        <p:spPr>
          <a:xfrm>
            <a:off x="3324267" y="1468779"/>
            <a:ext cx="5809035" cy="4292082"/>
          </a:xfrm>
          <a:prstGeom prst="rect">
            <a:avLst/>
          </a:pr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>
            <a:lvl1pPr algn="ctr">
              <a:defRPr sz="3000">
                <a:solidFill>
                  <a:srgbClr val="F6F6F6"/>
                </a:solidFill>
              </a:defRPr>
            </a:lvl1pPr>
          </a:lstStyle>
          <a:p>
            <a:pPr algn="l">
              <a:defRPr sz="1800">
                <a:solidFill>
                  <a:srgbClr val="000000"/>
                </a:solidFill>
              </a:defRPr>
            </a:pPr>
            <a:r>
              <a:rPr lang="en-US" altLang="zh-CN" sz="1800" dirty="0" smtClean="0"/>
              <a:t>       </a:t>
            </a:r>
          </a:p>
          <a:p>
            <a:pPr algn="l">
              <a:defRPr sz="1800">
                <a:solidFill>
                  <a:srgbClr val="000000"/>
                </a:solidFill>
              </a:defRPr>
            </a:pPr>
            <a:endParaRPr lang="en-US" altLang="zh-CN" sz="1800" dirty="0"/>
          </a:p>
          <a:p>
            <a:pPr algn="l">
              <a:defRPr sz="1800">
                <a:solidFill>
                  <a:srgbClr val="000000"/>
                </a:solidFill>
              </a:defRPr>
            </a:pPr>
            <a:endParaRPr lang="en-US" altLang="zh-CN" sz="1800" dirty="0" smtClean="0"/>
          </a:p>
          <a:p>
            <a:pPr algn="l">
              <a:defRPr sz="1800">
                <a:solidFill>
                  <a:srgbClr val="000000"/>
                </a:solidFill>
              </a:defRPr>
            </a:pPr>
            <a:r>
              <a:rPr lang="en-US" altLang="zh-CN" sz="1800" dirty="0" smtClean="0"/>
              <a:t>        </a:t>
            </a:r>
            <a:r>
              <a:rPr lang="zh-CN" altLang="en-US" sz="1800" dirty="0" smtClean="0"/>
              <a:t>地形</a:t>
            </a:r>
            <a:r>
              <a:rPr lang="zh-CN" altLang="en-US" sz="1800" dirty="0"/>
              <a:t>高度的数据获取</a:t>
            </a:r>
            <a:r>
              <a:rPr lang="zh-CN" altLang="en-US" sz="1800" dirty="0" smtClean="0"/>
              <a:t>比</a:t>
            </a:r>
            <a:r>
              <a:rPr lang="zh-CN" altLang="en-US" sz="1800" dirty="0"/>
              <a:t>教</a:t>
            </a:r>
            <a:r>
              <a:rPr lang="zh-CN" altLang="en-US" sz="1800" dirty="0" smtClean="0"/>
              <a:t>容易。数据来源</a:t>
            </a:r>
            <a:r>
              <a:rPr lang="zh-CN" altLang="en-US" sz="1800" dirty="0"/>
              <a:t>有很多种方式：</a:t>
            </a:r>
            <a:r>
              <a:rPr lang="en-US" altLang="zh-CN" sz="1800" dirty="0"/>
              <a:t>Height map</a:t>
            </a:r>
            <a:r>
              <a:rPr lang="zh-CN" altLang="en-US" sz="1800" dirty="0"/>
              <a:t>、分形、</a:t>
            </a:r>
            <a:r>
              <a:rPr lang="zh-CN" altLang="en-US" sz="1800" dirty="0" smtClean="0"/>
              <a:t>噪声和人工编辑等等。</a:t>
            </a:r>
            <a:endParaRPr lang="en-US" altLang="zh-CN" sz="1800" dirty="0"/>
          </a:p>
          <a:p>
            <a:pPr algn="l">
              <a:defRPr sz="1800">
                <a:solidFill>
                  <a:srgbClr val="000000"/>
                </a:solidFill>
              </a:defRPr>
            </a:pPr>
            <a:r>
              <a:rPr lang="en-US" altLang="zh-CN" sz="1800" dirty="0" smtClean="0"/>
              <a:t>       </a:t>
            </a:r>
          </a:p>
          <a:p>
            <a:pPr algn="l">
              <a:defRPr sz="1800">
                <a:solidFill>
                  <a:srgbClr val="000000"/>
                </a:solidFill>
              </a:defRPr>
            </a:pPr>
            <a:r>
              <a:rPr lang="en-US" altLang="zh-CN" sz="1800" dirty="0"/>
              <a:t> </a:t>
            </a:r>
            <a:r>
              <a:rPr lang="en-US" altLang="zh-CN" sz="1800" dirty="0" smtClean="0"/>
              <a:t>       </a:t>
            </a:r>
            <a:r>
              <a:rPr lang="zh-CN" altLang="en-US" sz="1800" dirty="0" smtClean="0"/>
              <a:t>但是，纹理数据的获取相对较</a:t>
            </a:r>
            <a:r>
              <a:rPr lang="zh-CN" altLang="en-US" sz="1800" dirty="0"/>
              <a:t>难，譬如：测绘的数据，</a:t>
            </a:r>
            <a:r>
              <a:rPr lang="zh-CN" altLang="en-US" sz="1800" dirty="0" smtClean="0"/>
              <a:t>拍摄的影像可能带有干扰数据</a:t>
            </a:r>
            <a:r>
              <a:rPr lang="zh-CN" altLang="en-US" sz="1800" dirty="0"/>
              <a:t>，比如树木建筑等等，并不能反映实际</a:t>
            </a:r>
            <a:r>
              <a:rPr lang="zh-CN" altLang="en-US" sz="1800" dirty="0" smtClean="0"/>
              <a:t>的</a:t>
            </a:r>
            <a:r>
              <a:rPr lang="zh-CN" altLang="en-US" sz="1800" dirty="0"/>
              <a:t>地貌</a:t>
            </a:r>
            <a:r>
              <a:rPr lang="zh-CN" altLang="en-US" sz="1800" dirty="0" smtClean="0"/>
              <a:t>，</a:t>
            </a:r>
            <a:r>
              <a:rPr lang="zh-CN" altLang="en-US" sz="1800" dirty="0"/>
              <a:t>且影像可能不</a:t>
            </a:r>
            <a:r>
              <a:rPr lang="zh-CN" altLang="en-US" sz="1800" dirty="0" smtClean="0"/>
              <a:t>均匀。</a:t>
            </a:r>
            <a:endParaRPr lang="en-US" altLang="zh-CN" sz="1800" dirty="0" smtClean="0"/>
          </a:p>
          <a:p>
            <a:pPr algn="l">
              <a:defRPr sz="1800">
                <a:solidFill>
                  <a:srgbClr val="000000"/>
                </a:solidFill>
              </a:defRPr>
            </a:pPr>
            <a:r>
              <a:rPr lang="en-US" altLang="zh-CN" sz="1800" dirty="0"/>
              <a:t>	</a:t>
            </a:r>
            <a:endParaRPr lang="en-US" altLang="zh-CN" sz="1800" dirty="0" smtClean="0"/>
          </a:p>
          <a:p>
            <a:pPr algn="l">
              <a:defRPr sz="1800">
                <a:solidFill>
                  <a:srgbClr val="000000"/>
                </a:solidFill>
              </a:defRPr>
            </a:pPr>
            <a:r>
              <a:rPr lang="en-US" altLang="zh-CN" sz="1800" dirty="0"/>
              <a:t> </a:t>
            </a:r>
            <a:r>
              <a:rPr lang="en-US" altLang="zh-CN" sz="1800" dirty="0" smtClean="0"/>
              <a:t>       </a:t>
            </a:r>
            <a:r>
              <a:rPr lang="zh-CN" altLang="en-US" sz="1800" dirty="0" smtClean="0"/>
              <a:t>因此，可以通过合成纹理的方式来完成纹理贴图。</a:t>
            </a:r>
            <a:endParaRPr lang="en-US" altLang="zh-CN" sz="1800" dirty="0" smtClean="0"/>
          </a:p>
          <a:p>
            <a:pPr algn="l">
              <a:defRPr sz="1800">
                <a:solidFill>
                  <a:srgbClr val="000000"/>
                </a:solidFill>
              </a:defRPr>
            </a:pPr>
            <a:endParaRPr lang="en-US" altLang="zh-CN" sz="1800" dirty="0"/>
          </a:p>
          <a:p>
            <a:pPr algn="l">
              <a:defRPr sz="1800">
                <a:solidFill>
                  <a:srgbClr val="000000"/>
                </a:solidFill>
              </a:defRPr>
            </a:pPr>
            <a:r>
              <a:rPr lang="en-US" altLang="zh-CN" sz="1800" dirty="0"/>
              <a:t> </a:t>
            </a:r>
            <a:r>
              <a:rPr lang="en-US" altLang="zh-CN" sz="1800" dirty="0" smtClean="0"/>
              <a:t>       </a:t>
            </a:r>
            <a:endParaRPr lang="en-US" altLang="zh-CN" sz="1800" dirty="0"/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1800" dirty="0" smtClean="0"/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1800" dirty="0"/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1800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32297" y="-944829"/>
            <a:ext cx="7736107" cy="6927508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93733" y="244046"/>
            <a:ext cx="6612118" cy="1200863"/>
            <a:chOff x="-259891" y="-1"/>
            <a:chExt cx="6612118" cy="1200863"/>
          </a:xfrm>
        </p:grpSpPr>
        <p:sp>
          <p:nvSpPr>
            <p:cNvPr id="13" name="图文框 12"/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1241949" y="207606"/>
              <a:ext cx="5110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b="1" dirty="0" smtClean="0">
                  <a:latin typeface="Impact" panose="020B0806030902050204" pitchFamily="34" charset="0"/>
                </a:rPr>
                <a:t>伪彩色纹理生成</a:t>
              </a:r>
              <a:endParaRPr lang="zh-CN" altLang="en-US" sz="5400" b="1" dirty="0">
                <a:latin typeface="Impact" panose="020B0806030902050204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23244" y="189913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 </a:t>
            </a:r>
            <a:r>
              <a:rPr lang="zh-CN" altLang="en-US" dirty="0" smtClean="0"/>
              <a:t>   纹理合成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91" y="3115714"/>
            <a:ext cx="7059922" cy="40395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10314" y="254467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颜色表如下所示：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10314" y="4083691"/>
            <a:ext cx="812754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①</a:t>
            </a:r>
            <a:r>
              <a:rPr lang="zh-CN" altLang="en-US" dirty="0" smtClean="0"/>
              <a:t>根据高度图的灰度范围和输入颜色表的颜色范围</a:t>
            </a:r>
            <a:r>
              <a:rPr lang="zh-CN" altLang="en-US" dirty="0"/>
              <a:t>（此处采用</a:t>
            </a:r>
            <a:r>
              <a:rPr lang="zh-CN" altLang="en-US" dirty="0" smtClean="0"/>
              <a:t>线性映射</a:t>
            </a:r>
            <a:r>
              <a:rPr lang="zh-CN" altLang="en-US" dirty="0"/>
              <a:t>）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得到映射函数：</a:t>
            </a:r>
            <a:r>
              <a:rPr lang="en-US" altLang="zh-CN" dirty="0" smtClean="0"/>
              <a:t>C(x, y) = f(I(x, y));</a:t>
            </a:r>
          </a:p>
          <a:p>
            <a:r>
              <a:rPr lang="zh-CN" altLang="en-US" dirty="0" smtClean="0"/>
              <a:t>②根据映射函数，生成颜色矩阵</a:t>
            </a:r>
            <a:r>
              <a:rPr lang="en-US" altLang="zh-CN" dirty="0" smtClean="0"/>
              <a:t>C;</a:t>
            </a:r>
          </a:p>
          <a:p>
            <a:r>
              <a:rPr lang="zh-CN" altLang="en-US" dirty="0" smtClean="0"/>
              <a:t>③此处，直接生成一张带有亮度的纹理图，根据</a:t>
            </a:r>
            <a:r>
              <a:rPr lang="en-US" altLang="zh-CN" dirty="0"/>
              <a:t>Lambert</a:t>
            </a:r>
            <a:r>
              <a:rPr lang="zh-CN" altLang="en-US" dirty="0" smtClean="0"/>
              <a:t>光照模型（漫反射）：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		</a:t>
            </a:r>
            <a:r>
              <a:rPr lang="pt-BR" altLang="zh-CN" dirty="0" smtClean="0"/>
              <a:t> Kd </a:t>
            </a:r>
            <a:r>
              <a:rPr lang="pt-BR" altLang="zh-CN" dirty="0"/>
              <a:t>* Ia + Kd * Il * dot(N,L</a:t>
            </a:r>
            <a:r>
              <a:rPr lang="pt-BR" altLang="zh-CN" dirty="0" smtClean="0"/>
              <a:t>)</a:t>
            </a:r>
          </a:p>
          <a:p>
            <a:r>
              <a:rPr lang="pt-BR" altLang="zh-CN" dirty="0"/>
              <a:t>  </a:t>
            </a:r>
            <a:r>
              <a:rPr lang="pt-BR" altLang="zh-CN" dirty="0" smtClean="0"/>
              <a:t>   </a:t>
            </a:r>
            <a:r>
              <a:rPr lang="zh-CN" altLang="en-US" dirty="0" smtClean="0"/>
              <a:t>得到每一点的亮度值，生成亮度矩阵</a:t>
            </a:r>
            <a:r>
              <a:rPr lang="en-US" altLang="zh-CN" dirty="0" smtClean="0"/>
              <a:t>L;</a:t>
            </a:r>
          </a:p>
          <a:p>
            <a:r>
              <a:rPr lang="zh-CN" altLang="en-US" dirty="0" smtClean="0"/>
              <a:t>④将颜色矩阵和亮度矩阵作相加，得到纹理矩阵</a:t>
            </a:r>
            <a:r>
              <a:rPr lang="en-US" altLang="zh-CN" dirty="0" err="1" smtClean="0"/>
              <a:t>TextureMap</a:t>
            </a:r>
            <a:r>
              <a:rPr lang="zh-CN" altLang="en-US" dirty="0"/>
              <a:t>。</a:t>
            </a:r>
            <a:endParaRPr lang="en-US" altLang="zh-CN" dirty="0" smtClean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7870" y="-935498"/>
            <a:ext cx="7736107" cy="6927508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93732" y="375930"/>
            <a:ext cx="6659186" cy="1200863"/>
            <a:chOff x="-259891" y="-1"/>
            <a:chExt cx="6659186" cy="1200863"/>
          </a:xfrm>
        </p:grpSpPr>
        <p:sp>
          <p:nvSpPr>
            <p:cNvPr id="13" name="图文框 12"/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1091876" y="207606"/>
              <a:ext cx="53074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b="1" dirty="0" smtClean="0">
                  <a:latin typeface="Impact" panose="020B0806030902050204" pitchFamily="34" charset="0"/>
                </a:rPr>
                <a:t>伪彩色纹理贴图</a:t>
              </a:r>
              <a:endParaRPr lang="zh-CN" altLang="en-US" sz="5400" b="1" dirty="0">
                <a:latin typeface="Impact" panose="020B0806030902050204" pitchFamily="34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84" y="2493087"/>
            <a:ext cx="8025438" cy="423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9292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13529" y="-2829680"/>
            <a:ext cx="7736107" cy="6927508"/>
          </a:xfrm>
          <a:prstGeom prst="rect">
            <a:avLst/>
          </a:prstGeom>
        </p:spPr>
      </p:pic>
      <p:grpSp>
        <p:nvGrpSpPr>
          <p:cNvPr id="48" name="组合 47"/>
          <p:cNvGrpSpPr/>
          <p:nvPr/>
        </p:nvGrpSpPr>
        <p:grpSpPr>
          <a:xfrm>
            <a:off x="193732" y="375930"/>
            <a:ext cx="6659186" cy="1200863"/>
            <a:chOff x="-259891" y="-1"/>
            <a:chExt cx="6659186" cy="1200863"/>
          </a:xfrm>
        </p:grpSpPr>
        <p:sp>
          <p:nvSpPr>
            <p:cNvPr id="49" name="图文框 48"/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50" name="图片 4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51" name="文本框 50"/>
            <p:cNvSpPr txBox="1"/>
            <p:nvPr/>
          </p:nvSpPr>
          <p:spPr>
            <a:xfrm>
              <a:off x="1091876" y="207606"/>
              <a:ext cx="53074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b="1" dirty="0" smtClean="0">
                  <a:latin typeface="Impact" panose="020B0806030902050204" pitchFamily="34" charset="0"/>
                </a:rPr>
                <a:t>几何扩散</a:t>
              </a:r>
              <a:endParaRPr lang="zh-CN" altLang="en-US" sz="5400" b="1" dirty="0">
                <a:latin typeface="Impact" panose="020B0806030902050204" pitchFamily="34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135" y="583537"/>
            <a:ext cx="2571712" cy="26941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135" y="3767267"/>
            <a:ext cx="2571712" cy="269415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23243" y="2139042"/>
            <a:ext cx="52643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</a:t>
            </a:r>
            <a:r>
              <a:rPr lang="zh-CN" altLang="en-US" dirty="0" smtClean="0"/>
              <a:t>        输入的一条曲线（如右上图），此为</a:t>
            </a:r>
            <a:r>
              <a:rPr lang="en-US" altLang="zh-CN" dirty="0" err="1" smtClean="0"/>
              <a:t>Bézier</a:t>
            </a:r>
            <a:r>
              <a:rPr lang="zh-CN" altLang="en-US" dirty="0" smtClean="0"/>
              <a:t>曲线，用来控制山脉的走向和形状；定义每点处的灰度值，用以代表该点处的高度。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</a:t>
            </a:r>
            <a:r>
              <a:rPr lang="zh-CN" altLang="en-US" dirty="0" smtClean="0"/>
              <a:t>根据此条曲线，需要扩散出整个地形的高度场，</a:t>
            </a:r>
            <a:endParaRPr lang="en-US" altLang="zh-CN" dirty="0" smtClean="0"/>
          </a:p>
          <a:p>
            <a:r>
              <a:rPr lang="zh-CN" altLang="en-US" dirty="0" smtClean="0"/>
              <a:t>且要保证整个区域平滑。需要使用泊松方程：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 	</a:t>
            </a:r>
            <a:r>
              <a:rPr lang="zh-CN" altLang="en-US" dirty="0" smtClean="0"/>
              <a:t>△</a:t>
            </a:r>
            <a:r>
              <a:rPr lang="en-US" altLang="zh-CN" dirty="0" smtClean="0"/>
              <a:t>F = 0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98"/>
          <a:stretch>
            <a:fillRect/>
          </a:stretch>
        </p:blipFill>
        <p:spPr>
          <a:xfrm rot="5400000">
            <a:off x="2250698" y="-1914994"/>
            <a:ext cx="6791780" cy="849402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基于特征曲线的地形编辑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97" y="2057401"/>
            <a:ext cx="8708681" cy="459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9465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98"/>
          <a:stretch>
            <a:fillRect/>
          </a:stretch>
        </p:blipFill>
        <p:spPr>
          <a:xfrm rot="5400000">
            <a:off x="492234" y="-851124"/>
            <a:ext cx="6791780" cy="8494029"/>
          </a:xfrm>
          <a:prstGeom prst="rect">
            <a:avLst/>
          </a:prstGeom>
        </p:spPr>
      </p:pic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F98097CF-275E-4ED0-B21B-EEA23D0ACD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6451479"/>
              </p:ext>
            </p:extLst>
          </p:nvPr>
        </p:nvGraphicFramePr>
        <p:xfrm>
          <a:off x="594417" y="942391"/>
          <a:ext cx="7672505" cy="51309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193732" y="375930"/>
            <a:ext cx="6659186" cy="1200863"/>
            <a:chOff x="-259891" y="-1"/>
            <a:chExt cx="6659186" cy="1200863"/>
          </a:xfrm>
        </p:grpSpPr>
        <p:sp>
          <p:nvSpPr>
            <p:cNvPr id="6" name="图文框 5"/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091876" y="175097"/>
              <a:ext cx="53074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b="1" dirty="0">
                  <a:latin typeface="Impact" panose="020B0806030902050204" pitchFamily="34" charset="0"/>
                </a:rPr>
                <a:t>下</a:t>
              </a:r>
              <a:r>
                <a:rPr lang="zh-CN" altLang="en-US" sz="5400" b="1" dirty="0" smtClean="0">
                  <a:latin typeface="Impact" panose="020B0806030902050204" pitchFamily="34" charset="0"/>
                </a:rPr>
                <a:t>阶段工作</a:t>
              </a:r>
              <a:endParaRPr lang="zh-CN" altLang="en-US" sz="5400" b="1" dirty="0">
                <a:latin typeface="Impact" panose="020B0806030902050204" pitchFamily="34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23243" y="2334519"/>
            <a:ext cx="6005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 </a:t>
            </a:r>
            <a:r>
              <a:rPr lang="en-US" altLang="zh-CN" dirty="0" smtClean="0"/>
              <a:t>1. </a:t>
            </a:r>
            <a:r>
              <a:rPr lang="zh-CN" altLang="en-US" dirty="0" smtClean="0"/>
              <a:t>根据输入的参数，完成实时的地形绘制（几何扩散）。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0172" y="3270312"/>
            <a:ext cx="197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2. </a:t>
            </a:r>
            <a:r>
              <a:rPr lang="zh-CN" altLang="en-US" dirty="0" smtClean="0"/>
              <a:t>完成</a:t>
            </a:r>
            <a:r>
              <a:rPr lang="en-US" altLang="zh-CN" dirty="0" smtClean="0"/>
              <a:t>GPU</a:t>
            </a:r>
            <a:r>
              <a:rPr lang="zh-CN" altLang="en-US" dirty="0" smtClean="0"/>
              <a:t>加速。</a:t>
            </a:r>
            <a:endParaRPr lang="zh-CN" altLang="en-US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文框 6"/>
          <p:cNvSpPr/>
          <p:nvPr/>
        </p:nvSpPr>
        <p:spPr>
          <a:xfrm>
            <a:off x="2244014" y="1181872"/>
            <a:ext cx="4650475" cy="4650475"/>
          </a:xfrm>
          <a:prstGeom prst="frame">
            <a:avLst>
              <a:gd name="adj1" fmla="val 24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98"/>
          <a:stretch>
            <a:fillRect/>
          </a:stretch>
        </p:blipFill>
        <p:spPr>
          <a:xfrm rot="5400000">
            <a:off x="100347" y="-1129249"/>
            <a:ext cx="6791780" cy="849402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390356" y="2613313"/>
            <a:ext cx="43577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latin typeface="Impact" panose="020B0806030902050204" pitchFamily="34" charset="0"/>
              </a:rPr>
              <a:t>THANKS</a:t>
            </a:r>
            <a:endParaRPr lang="zh-CN" altLang="en-US" sz="9600" dirty="0">
              <a:latin typeface="Impact" panose="020B080603090205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04069">
            <a:off x="7708802" y="4104149"/>
            <a:ext cx="1950088" cy="189982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1041">
            <a:off x="6006867" y="3142334"/>
            <a:ext cx="3123449" cy="2771127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713916" y="4020240"/>
            <a:ext cx="171616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zh-CN" altLang="en-US" sz="2400" dirty="0">
              <a:latin typeface="Impact" panose="020B0806030902050204" pitchFamily="34" charset="0"/>
              <a:ea typeface="方正兰亭粗黑简体" panose="02000000000000000000" pitchFamily="2" charset="-122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2970755" y="4972973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仿宋_GB2312" panose="02010609030101010101" pitchFamily="1" charset="-122"/>
              </a:defRPr>
            </a:lvl2pPr>
            <a:lvl3pPr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方正正黑简体" panose="02000000000000000000" pitchFamily="2" charset="-122"/>
              <a:ea typeface="方正正黑简体" panose="02000000000000000000" pitchFamily="2" charset="-122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98"/>
          <a:stretch>
            <a:fillRect/>
          </a:stretch>
        </p:blipFill>
        <p:spPr>
          <a:xfrm rot="5400000">
            <a:off x="4220175" y="-666485"/>
            <a:ext cx="6791780" cy="849402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线框模式</a:t>
            </a:r>
            <a:endParaRPr lang="en-US" altLang="zh-CN" dirty="0" smtClean="0"/>
          </a:p>
          <a:p>
            <a:r>
              <a:rPr lang="zh-CN" altLang="en-US" dirty="0" smtClean="0"/>
              <a:t>纹理贴图</a:t>
            </a:r>
            <a:endParaRPr lang="en-US" altLang="zh-CN" dirty="0" smtClean="0"/>
          </a:p>
          <a:p>
            <a:r>
              <a:rPr lang="zh-CN" altLang="en-US" dirty="0" smtClean="0"/>
              <a:t>添加光照</a:t>
            </a:r>
            <a:endParaRPr lang="en-US" altLang="zh-CN" dirty="0" smtClean="0"/>
          </a:p>
          <a:p>
            <a:r>
              <a:rPr lang="zh-CN" altLang="en-US" dirty="0" smtClean="0"/>
              <a:t>几何扩散</a:t>
            </a:r>
            <a:endParaRPr lang="en-US" altLang="zh-CN" dirty="0" smtClean="0"/>
          </a:p>
          <a:p>
            <a:r>
              <a:rPr lang="zh-CN" altLang="en-US" dirty="0" smtClean="0"/>
              <a:t>实时地形编辑</a:t>
            </a:r>
            <a:endParaRPr lang="zh-CN" altLang="en-US" dirty="0"/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F98097CF-275E-4ED0-B21B-EEA23D0ACD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8946811"/>
              </p:ext>
            </p:extLst>
          </p:nvPr>
        </p:nvGraphicFramePr>
        <p:xfrm>
          <a:off x="594417" y="942391"/>
          <a:ext cx="7672505" cy="51309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F98097CF-275E-4ED0-B21B-EEA23D0ACD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7741115"/>
              </p:ext>
            </p:extLst>
          </p:nvPr>
        </p:nvGraphicFramePr>
        <p:xfrm>
          <a:off x="1184155" y="1645324"/>
          <a:ext cx="7672505" cy="51309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52491298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98"/>
          <a:stretch>
            <a:fillRect/>
          </a:stretch>
        </p:blipFill>
        <p:spPr>
          <a:xfrm rot="5400000">
            <a:off x="492238" y="1848116"/>
            <a:ext cx="6791780" cy="849402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地形可视化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给定地形和纹理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生成伪彩色纹理</a:t>
            </a:r>
            <a:endParaRPr lang="en-US" altLang="zh-CN" dirty="0" smtClean="0"/>
          </a:p>
          <a:p>
            <a:r>
              <a:rPr lang="zh-CN" altLang="en-US" dirty="0" smtClean="0"/>
              <a:t>地形编辑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基于</a:t>
            </a:r>
            <a:r>
              <a:rPr lang="en-US" altLang="zh-CN" dirty="0" smtClean="0"/>
              <a:t>Bezier</a:t>
            </a:r>
            <a:r>
              <a:rPr lang="zh-CN" altLang="en-US" dirty="0" smtClean="0"/>
              <a:t>曲线的特征线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以特征线为边界条件的扩展方程求解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336444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769" y="429944"/>
            <a:ext cx="7736107" cy="69275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9016">
            <a:off x="218928" y="-104818"/>
            <a:ext cx="3966765" cy="351931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002356" y="454511"/>
            <a:ext cx="203132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72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输入</a:t>
            </a:r>
            <a:endParaRPr lang="zh-CN" altLang="en-US" sz="7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38556" y="660193"/>
            <a:ext cx="2617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/>
              <a:t>地形</a:t>
            </a:r>
            <a:r>
              <a:rPr lang="zh-CN" altLang="en-US" sz="3600" b="1" dirty="0"/>
              <a:t>高度</a:t>
            </a:r>
            <a:r>
              <a:rPr lang="zh-CN" altLang="en-US" sz="3600" b="1" dirty="0" smtClean="0"/>
              <a:t>图</a:t>
            </a:r>
            <a:endParaRPr lang="en-US" altLang="zh-CN" sz="3600" b="1" dirty="0" smtClean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67" y="2347900"/>
            <a:ext cx="8534400" cy="4268242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98" y="3252000"/>
            <a:ext cx="6340326" cy="60513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9016">
            <a:off x="189604" y="-63898"/>
            <a:ext cx="3966765" cy="351931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184" y="1983254"/>
            <a:ext cx="3432702" cy="253749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32880" y="2742363"/>
            <a:ext cx="37749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typedef</a:t>
            </a:r>
            <a:r>
              <a:rPr lang="en-US" altLang="zh-CN" dirty="0"/>
              <a:t> </a:t>
            </a:r>
            <a:r>
              <a:rPr lang="en-US" altLang="zh-CN" dirty="0" err="1"/>
              <a:t>struct</a:t>
            </a:r>
            <a:r>
              <a:rPr lang="en-US" altLang="zh-CN" dirty="0"/>
              <a:t> Vertex</a:t>
            </a:r>
          </a:p>
          <a:p>
            <a:r>
              <a:rPr lang="en-US" altLang="zh-CN" dirty="0"/>
              <a:t>{</a:t>
            </a:r>
          </a:p>
          <a:p>
            <a:r>
              <a:rPr lang="en-US" altLang="zh-CN" dirty="0"/>
              <a:t>	Vec3	</a:t>
            </a:r>
            <a:r>
              <a:rPr lang="en-US" altLang="zh-CN" dirty="0" err="1"/>
              <a:t>pos</a:t>
            </a:r>
            <a:r>
              <a:rPr lang="en-US" altLang="zh-CN" dirty="0"/>
              <a:t>;	//(x, y</a:t>
            </a:r>
            <a:r>
              <a:rPr lang="en-US" altLang="zh-CN" dirty="0" smtClean="0"/>
              <a:t>, z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	Vec3	normal;</a:t>
            </a:r>
          </a:p>
          <a:p>
            <a:r>
              <a:rPr lang="en-US" altLang="zh-CN" dirty="0"/>
              <a:t>	Vec2	texture</a:t>
            </a:r>
            <a:r>
              <a:rPr lang="en-US" altLang="zh-CN" dirty="0" smtClean="0"/>
              <a:t>;	//(</a:t>
            </a:r>
            <a:r>
              <a:rPr lang="en-US" altLang="zh-CN" dirty="0"/>
              <a:t>u, v)</a:t>
            </a:r>
          </a:p>
          <a:p>
            <a:r>
              <a:rPr lang="en-US" altLang="zh-CN" dirty="0"/>
              <a:t>}Vertex;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587064" y="1860484"/>
            <a:ext cx="4354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dirty="0" smtClean="0"/>
              <a:t>        </a:t>
            </a:r>
            <a:r>
              <a:rPr lang="zh-CN" altLang="en-US" dirty="0" smtClean="0"/>
              <a:t>根据输入的坐标和灰度信息生成顶点</a:t>
            </a:r>
            <a:endParaRPr lang="en-US" altLang="zh-CN" dirty="0" smtClean="0"/>
          </a:p>
          <a:p>
            <a:r>
              <a:rPr lang="zh-CN" altLang="en-US" dirty="0" smtClean="0"/>
              <a:t>数组（表示顶点的结构体如</a:t>
            </a:r>
            <a:r>
              <a:rPr lang="zh-CN" altLang="en-US" dirty="0"/>
              <a:t>下</a:t>
            </a:r>
            <a:r>
              <a:rPr lang="zh-CN" altLang="en-US" dirty="0" smtClean="0"/>
              <a:t>所示）。</a:t>
            </a:r>
            <a:endParaRPr lang="en-US" altLang="zh-CN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1060425" y="4870529"/>
            <a:ext cx="7328801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获取网格顶点位置的算法：</a:t>
            </a:r>
            <a:endParaRPr lang="en-US" altLang="zh-CN" dirty="0" smtClean="0"/>
          </a:p>
          <a:p>
            <a:r>
              <a:rPr lang="en-US" altLang="zh-CN" dirty="0" smtClean="0"/>
              <a:t>	</a:t>
            </a:r>
            <a:r>
              <a:rPr lang="en-US" altLang="zh-CN" dirty="0" err="1" smtClean="0"/>
              <a:t>x,y,I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x,y</a:t>
            </a:r>
            <a:r>
              <a:rPr lang="en-US" altLang="zh-CN" dirty="0" smtClean="0"/>
              <a:t>)</a:t>
            </a:r>
            <a:r>
              <a:rPr lang="zh-CN" altLang="en-US" dirty="0" smtClean="0"/>
              <a:t>分别表示输入高度图的某点处的</a:t>
            </a:r>
            <a:r>
              <a:rPr lang="en-US" altLang="zh-CN" dirty="0" smtClean="0"/>
              <a:t>x</a:t>
            </a:r>
            <a:r>
              <a:rPr lang="zh-CN" altLang="en-US" dirty="0" smtClean="0"/>
              <a:t>坐标值，</a:t>
            </a:r>
            <a:r>
              <a:rPr lang="en-US" altLang="zh-CN" dirty="0" smtClean="0"/>
              <a:t>y</a:t>
            </a:r>
            <a:r>
              <a:rPr lang="zh-CN" altLang="en-US" dirty="0" smtClean="0"/>
              <a:t>坐标值和</a:t>
            </a:r>
            <a:endParaRPr lang="en-US" altLang="zh-CN" dirty="0" smtClean="0"/>
          </a:p>
          <a:p>
            <a:r>
              <a:rPr lang="en-US" altLang="zh-CN" dirty="0" smtClean="0"/>
              <a:t>(</a:t>
            </a:r>
            <a:r>
              <a:rPr lang="en-US" altLang="zh-CN" dirty="0" err="1" smtClean="0"/>
              <a:t>x,y</a:t>
            </a:r>
            <a:r>
              <a:rPr lang="en-US" altLang="zh-CN" dirty="0" smtClean="0"/>
              <a:t>)</a:t>
            </a:r>
            <a:r>
              <a:rPr lang="zh-CN" altLang="en-US" dirty="0" smtClean="0"/>
              <a:t>点的灰度值</a:t>
            </a:r>
            <a:r>
              <a:rPr lang="en-US" altLang="zh-CN" dirty="0" smtClean="0"/>
              <a:t>; </a:t>
            </a:r>
            <a:r>
              <a:rPr lang="zh-CN" altLang="en-US" dirty="0" smtClean="0"/>
              <a:t>因为在三维空间绘制一个点需要知道其</a:t>
            </a:r>
            <a:r>
              <a:rPr lang="en-US" altLang="zh-CN" dirty="0" err="1" smtClean="0"/>
              <a:t>x,y,z</a:t>
            </a:r>
            <a:r>
              <a:rPr lang="zh-CN" altLang="en-US" dirty="0" smtClean="0"/>
              <a:t>的坐标值，</a:t>
            </a:r>
            <a:endParaRPr lang="en-US" altLang="zh-CN" dirty="0" smtClean="0"/>
          </a:p>
          <a:p>
            <a:r>
              <a:rPr lang="zh-CN" altLang="en-US" dirty="0" smtClean="0"/>
              <a:t>因此，可以根据合理映射算法得到此点位于三维空间内的坐标：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	</a:t>
            </a:r>
            <a:r>
              <a:rPr lang="en-US" altLang="zh-CN" sz="2000" b="1" dirty="0" err="1" smtClean="0"/>
              <a:t>pos</a:t>
            </a:r>
            <a:r>
              <a:rPr lang="en-US" altLang="zh-CN" sz="2000" b="1" dirty="0" smtClean="0"/>
              <a:t> = Vec3(s1*x, s2*y, f(I(</a:t>
            </a:r>
            <a:r>
              <a:rPr lang="en-US" altLang="zh-CN" sz="2000" b="1" dirty="0" err="1" smtClean="0"/>
              <a:t>x,y</a:t>
            </a:r>
            <a:r>
              <a:rPr lang="en-US" altLang="zh-CN" sz="2000" b="1" dirty="0" smtClean="0"/>
              <a:t>)))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grpSp>
        <p:nvGrpSpPr>
          <p:cNvPr id="14" name="组合 13"/>
          <p:cNvGrpSpPr/>
          <p:nvPr/>
        </p:nvGrpSpPr>
        <p:grpSpPr>
          <a:xfrm>
            <a:off x="436602" y="328143"/>
            <a:ext cx="5616589" cy="1200863"/>
            <a:chOff x="-259891" y="-1"/>
            <a:chExt cx="5616589" cy="1200863"/>
          </a:xfrm>
        </p:grpSpPr>
        <p:sp>
          <p:nvSpPr>
            <p:cNvPr id="15" name="图文框 14"/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353201" y="383933"/>
              <a:ext cx="6550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3200" dirty="0">
                <a:latin typeface="Impact" panose="020B0806030902050204" pitchFamily="34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217701" y="205051"/>
              <a:ext cx="413899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b="1" dirty="0" smtClean="0">
                  <a:latin typeface="+mn-ea"/>
                </a:rPr>
                <a:t>网格数据</a:t>
              </a:r>
              <a:endParaRPr lang="en-US" altLang="zh-CN" sz="5400" b="1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663019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69"/>
          <p:cNvGrpSpPr/>
          <p:nvPr/>
        </p:nvGrpSpPr>
        <p:grpSpPr>
          <a:xfrm>
            <a:off x="-20598" y="176952"/>
            <a:ext cx="5616589" cy="1200863"/>
            <a:chOff x="-259891" y="-1"/>
            <a:chExt cx="5616589" cy="1200863"/>
          </a:xfrm>
        </p:grpSpPr>
        <p:sp>
          <p:nvSpPr>
            <p:cNvPr id="71" name="图文框 70"/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72" name="图片 7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73" name="文本框 72"/>
            <p:cNvSpPr txBox="1"/>
            <p:nvPr/>
          </p:nvSpPr>
          <p:spPr>
            <a:xfrm>
              <a:off x="353201" y="383933"/>
              <a:ext cx="6550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3200" dirty="0">
                <a:latin typeface="Impact" panose="020B0806030902050204" pitchFamily="34" charset="0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1217701" y="205051"/>
              <a:ext cx="413899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b="1" dirty="0" smtClean="0">
                  <a:latin typeface="+mn-ea"/>
                </a:rPr>
                <a:t>整体概貌</a:t>
              </a:r>
              <a:endParaRPr lang="en-US" altLang="zh-CN" sz="5400" b="1" dirty="0">
                <a:latin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913" y="1758462"/>
            <a:ext cx="8292187" cy="4459294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675" y="-154752"/>
            <a:ext cx="6340326" cy="6051360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0" y="127610"/>
            <a:ext cx="8851957" cy="1200863"/>
            <a:chOff x="-259891" y="-1"/>
            <a:chExt cx="8851957" cy="1200863"/>
          </a:xfrm>
        </p:grpSpPr>
        <p:sp>
          <p:nvSpPr>
            <p:cNvPr id="41" name="图文框 40"/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42" name="图片 4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44" name="文本框 43"/>
            <p:cNvSpPr txBox="1"/>
            <p:nvPr/>
          </p:nvSpPr>
          <p:spPr>
            <a:xfrm>
              <a:off x="1144384" y="157069"/>
              <a:ext cx="74476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b="1" spc="400" dirty="0" smtClean="0">
                  <a:latin typeface="+mn-ea"/>
                </a:rPr>
                <a:t>纹理映射</a:t>
              </a:r>
              <a:endParaRPr lang="zh-CN" altLang="en-US" sz="5400" b="1" spc="400" dirty="0">
                <a:latin typeface="+mn-ea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39" y="3382013"/>
            <a:ext cx="5246264" cy="262313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50919" y="1586618"/>
            <a:ext cx="432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 </a:t>
            </a:r>
            <a:r>
              <a:rPr lang="zh-CN" altLang="en-US" dirty="0" smtClean="0"/>
              <a:t>   已有纹理，如下图所示（二维纹理图）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40639" y="2138921"/>
            <a:ext cx="4517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纹理可以用</a:t>
            </a:r>
            <a:r>
              <a:rPr lang="en-US" altLang="zh-CN" dirty="0" smtClean="0"/>
              <a:t>0</a:t>
            </a:r>
            <a:r>
              <a:rPr lang="zh-CN" altLang="en-US" dirty="0" smtClean="0"/>
              <a:t>到</a:t>
            </a:r>
            <a:r>
              <a:rPr lang="en-US" altLang="zh-CN" dirty="0" smtClean="0"/>
              <a:t>1.0</a:t>
            </a:r>
            <a:r>
              <a:rPr lang="zh-CN" altLang="en-US" dirty="0" smtClean="0"/>
              <a:t>范围的纹理坐标来表示。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940639" y="2547763"/>
            <a:ext cx="7340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此处</a:t>
            </a:r>
            <a:r>
              <a:rPr lang="zh-CN" altLang="en-US" dirty="0"/>
              <a:t>希望纹理映射到整个</a:t>
            </a:r>
            <a:r>
              <a:rPr lang="zh-CN" altLang="en-US" dirty="0" smtClean="0"/>
              <a:t>物体表面，</a:t>
            </a:r>
            <a:r>
              <a:rPr lang="zh-CN" altLang="en-US" dirty="0"/>
              <a:t>纹理坐标按照</a:t>
            </a:r>
            <a:r>
              <a:rPr lang="zh-CN" altLang="en-US" dirty="0" smtClean="0"/>
              <a:t>逆时针</a:t>
            </a:r>
            <a:r>
              <a:rPr lang="zh-CN" altLang="en-US" dirty="0"/>
              <a:t>顺序</a:t>
            </a:r>
            <a:r>
              <a:rPr lang="zh-CN" altLang="en-US" dirty="0" smtClean="0"/>
              <a:t>依次为：</a:t>
            </a:r>
            <a:endParaRPr lang="en-US" altLang="zh-CN" dirty="0" smtClean="0"/>
          </a:p>
          <a:p>
            <a:r>
              <a:rPr lang="en-US" altLang="zh-CN" dirty="0" smtClean="0"/>
              <a:t>(0,0</a:t>
            </a:r>
            <a:r>
              <a:rPr lang="en-US" altLang="zh-CN" dirty="0"/>
              <a:t>),(1,0),(1,1),(</a:t>
            </a:r>
            <a:r>
              <a:rPr lang="en-US" altLang="zh-CN" dirty="0" smtClean="0"/>
              <a:t>0,1)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277708" y="3701562"/>
            <a:ext cx="267893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纹理映射算法：</a:t>
            </a:r>
            <a:endParaRPr lang="en-US" altLang="zh-CN" dirty="0" smtClean="0"/>
          </a:p>
          <a:p>
            <a:r>
              <a:rPr lang="en-US" altLang="zh-CN" dirty="0" smtClean="0"/>
              <a:t>         (</a:t>
            </a:r>
            <a:r>
              <a:rPr lang="en-US" altLang="zh-CN" dirty="0" err="1" smtClean="0"/>
              <a:t>x,y</a:t>
            </a:r>
            <a:r>
              <a:rPr lang="en-US" altLang="zh-CN" dirty="0" smtClean="0"/>
              <a:t>)</a:t>
            </a:r>
            <a:r>
              <a:rPr lang="zh-CN" altLang="en-US" dirty="0" smtClean="0"/>
              <a:t>坐标点处对应的</a:t>
            </a:r>
            <a:endParaRPr lang="en-US" altLang="zh-CN" dirty="0" smtClean="0"/>
          </a:p>
          <a:p>
            <a:r>
              <a:rPr lang="zh-CN" altLang="en-US" dirty="0" smtClean="0"/>
              <a:t>纹理坐标为：</a:t>
            </a:r>
            <a:endParaRPr lang="en-US" altLang="zh-CN" dirty="0" smtClean="0"/>
          </a:p>
          <a:p>
            <a:r>
              <a:rPr lang="en-US" altLang="zh-CN" dirty="0" smtClean="0"/>
              <a:t>         u = </a:t>
            </a:r>
            <a:r>
              <a:rPr lang="en-US" altLang="zh-CN" dirty="0"/>
              <a:t>x / (width - 1</a:t>
            </a:r>
            <a:r>
              <a:rPr lang="en-US" altLang="zh-CN" dirty="0" smtClean="0"/>
              <a:t>);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v = </a:t>
            </a:r>
            <a:r>
              <a:rPr lang="en-US" altLang="zh-CN" dirty="0"/>
              <a:t>y / (height - 1</a:t>
            </a:r>
            <a:r>
              <a:rPr lang="en-US" altLang="zh-CN" dirty="0" smtClean="0"/>
              <a:t>)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5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25478" y="2224249"/>
            <a:ext cx="7736107" cy="6927508"/>
          </a:xfrm>
          <a:prstGeom prst="rect">
            <a:avLst/>
          </a:prstGeom>
        </p:spPr>
      </p:pic>
      <p:grpSp>
        <p:nvGrpSpPr>
          <p:cNvPr id="42" name="组合 41"/>
          <p:cNvGrpSpPr/>
          <p:nvPr/>
        </p:nvGrpSpPr>
        <p:grpSpPr>
          <a:xfrm>
            <a:off x="27937" y="138934"/>
            <a:ext cx="1501840" cy="1200863"/>
            <a:chOff x="-259891" y="-1"/>
            <a:chExt cx="1501840" cy="1200863"/>
          </a:xfrm>
        </p:grpSpPr>
        <p:sp>
          <p:nvSpPr>
            <p:cNvPr id="45" name="图文框 44"/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49" name="图片 4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50" name="文本框 49"/>
            <p:cNvSpPr txBox="1"/>
            <p:nvPr/>
          </p:nvSpPr>
          <p:spPr>
            <a:xfrm>
              <a:off x="353201" y="383933"/>
              <a:ext cx="6550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3200" dirty="0">
                <a:latin typeface="Impact" panose="020B0806030902050204" pitchFamily="34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09" y="2145323"/>
            <a:ext cx="8194079" cy="432114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463285" y="357566"/>
            <a:ext cx="7447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spc="400" dirty="0" smtClean="0">
                <a:latin typeface="+mn-ea"/>
              </a:rPr>
              <a:t>纹理贴图</a:t>
            </a:r>
            <a:endParaRPr lang="zh-CN" altLang="en-US" sz="5400" b="1" spc="400" dirty="0">
              <a:latin typeface="+mn-ea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63987" y="-918921"/>
            <a:ext cx="7736107" cy="6927508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234303" y="313554"/>
            <a:ext cx="8321300" cy="1238659"/>
            <a:chOff x="-259891" y="-1"/>
            <a:chExt cx="8321300" cy="1238659"/>
          </a:xfrm>
        </p:grpSpPr>
        <p:sp>
          <p:nvSpPr>
            <p:cNvPr id="13" name="图文框 12"/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1070581" y="315328"/>
              <a:ext cx="69908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b="1" dirty="0" smtClean="0">
                  <a:latin typeface="Impact" panose="020B0806030902050204" pitchFamily="34" charset="0"/>
                </a:rPr>
                <a:t>法线计算（用于光照）</a:t>
              </a:r>
              <a:endParaRPr lang="zh-CN" altLang="en-US" sz="5400" b="1" dirty="0">
                <a:latin typeface="Impact" panose="020B0806030902050204" pitchFamily="34" charset="0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534189" y="1898502"/>
            <a:ext cx="8263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         </a:t>
            </a:r>
            <a:r>
              <a:rPr lang="zh-CN" altLang="en-US" dirty="0" smtClean="0"/>
              <a:t>内部网格点连接</a:t>
            </a:r>
            <a:r>
              <a:rPr lang="en-US" altLang="zh-CN" dirty="0" smtClean="0"/>
              <a:t>6</a:t>
            </a:r>
            <a:r>
              <a:rPr lang="zh-CN" altLang="en-US" dirty="0" smtClean="0"/>
              <a:t>个三角面片，边界点连接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个或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个面片；因此，为了保证</a:t>
            </a:r>
            <a:endParaRPr lang="en-US" altLang="zh-CN" dirty="0" smtClean="0"/>
          </a:p>
          <a:p>
            <a:r>
              <a:rPr lang="zh-CN" altLang="en-US" dirty="0"/>
              <a:t>地形</a:t>
            </a:r>
            <a:r>
              <a:rPr lang="zh-CN" altLang="en-US" dirty="0" smtClean="0"/>
              <a:t>表面的平滑，每一网格点的法线应该是其所连接的各个面片法线的平均值。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981823" y="274425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算法步骤：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981823" y="3143356"/>
            <a:ext cx="43460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①首先计算全部面片的法线；</a:t>
            </a:r>
            <a:endParaRPr lang="en-US" altLang="zh-CN" dirty="0" smtClean="0"/>
          </a:p>
          <a:p>
            <a:r>
              <a:rPr lang="zh-CN" altLang="en-US" dirty="0" smtClean="0"/>
              <a:t>②计算每个顶点连接的面片索引的规律；</a:t>
            </a:r>
            <a:endParaRPr lang="en-US" altLang="zh-CN" dirty="0" smtClean="0"/>
          </a:p>
          <a:p>
            <a:r>
              <a:rPr lang="zh-CN" altLang="en-US" dirty="0" smtClean="0"/>
              <a:t>③计算顶点的法线。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71672" y="4408816"/>
            <a:ext cx="83263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dirty="0" smtClean="0"/>
              <a:t>         </a:t>
            </a:r>
            <a:r>
              <a:rPr lang="zh-CN" altLang="en-US" dirty="0" smtClean="0"/>
              <a:t>在</a:t>
            </a:r>
            <a:r>
              <a:rPr lang="en-US" altLang="zh-CN" dirty="0" smtClean="0"/>
              <a:t>OpenGL</a:t>
            </a:r>
            <a:r>
              <a:rPr lang="zh-CN" altLang="en-US" dirty="0" smtClean="0"/>
              <a:t>中，</a:t>
            </a:r>
            <a:r>
              <a:rPr lang="zh-CN" altLang="en-US" dirty="0"/>
              <a:t>在指定法线向量时，只需要指定每一个顶点的法线向量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en-US" altLang="zh-CN" dirty="0" smtClean="0"/>
              <a:t>OpenGL</a:t>
            </a:r>
            <a:r>
              <a:rPr lang="zh-CN" altLang="en-US" dirty="0"/>
              <a:t>会自行计算顶点之间的其它点的法线向量。并且，法线向量一旦被指定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除非</a:t>
            </a:r>
            <a:r>
              <a:rPr lang="zh-CN" altLang="en-US" dirty="0"/>
              <a:t>再指定新的法线向量，否则以后指定的所有顶点都将以这一向量作为</a:t>
            </a:r>
            <a:r>
              <a:rPr lang="zh-CN" altLang="en-US" dirty="0" smtClean="0"/>
              <a:t>自己</a:t>
            </a:r>
            <a:endParaRPr lang="en-US" altLang="zh-CN" dirty="0" smtClean="0"/>
          </a:p>
          <a:p>
            <a:r>
              <a:rPr lang="zh-CN" altLang="en-US" dirty="0" smtClean="0"/>
              <a:t>的</a:t>
            </a:r>
            <a:r>
              <a:rPr lang="zh-CN" altLang="en-US" dirty="0"/>
              <a:t>法线向量。</a:t>
            </a:r>
          </a:p>
        </p:txBody>
      </p:sp>
    </p:spTree>
    <p:extLst>
      <p:ext uri="{BB962C8B-B14F-4D97-AF65-F5344CB8AC3E}">
        <p14:creationId xmlns:p14="http://schemas.microsoft.com/office/powerpoint/2010/main" val="359661372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776</Words>
  <Application>Microsoft Office PowerPoint</Application>
  <PresentationFormat>全屏显示(4:3)</PresentationFormat>
  <Paragraphs>123</Paragraphs>
  <Slides>18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华文细黑</vt:lpstr>
      <vt:lpstr>宋体</vt:lpstr>
      <vt:lpstr>方正兰亭粗黑简体</vt:lpstr>
      <vt:lpstr>方正正黑简体</vt:lpstr>
      <vt:lpstr>等线</vt:lpstr>
      <vt:lpstr>等线 Light</vt:lpstr>
      <vt:lpstr>Arial</vt:lpstr>
      <vt:lpstr>Calibri</vt:lpstr>
      <vt:lpstr>Calibri Light</vt:lpstr>
      <vt:lpstr>Impact</vt:lpstr>
      <vt:lpstr>Office 主题</vt:lpstr>
      <vt:lpstr>PowerPoint 演示文稿</vt:lpstr>
      <vt:lpstr>Outline</vt:lpstr>
      <vt:lpstr>目标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基于特征曲线的地形编辑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Windows User</cp:lastModifiedBy>
  <cp:revision>286</cp:revision>
  <dcterms:created xsi:type="dcterms:W3CDTF">2016-04-22T02:01:00Z</dcterms:created>
  <dcterms:modified xsi:type="dcterms:W3CDTF">2017-12-07T11:13:24Z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2052-10.1.0.6135</vt:lpwstr>
  </property>
</Properties>
</file>